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1" r:id="rId4"/>
    <p:sldId id="272" r:id="rId5"/>
    <p:sldId id="275" r:id="rId6"/>
    <p:sldId id="276" r:id="rId7"/>
    <p:sldId id="277" r:id="rId8"/>
    <p:sldId id="273" r:id="rId9"/>
    <p:sldId id="279" r:id="rId10"/>
    <p:sldId id="280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eter.adam@clovekvohrozeni.s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318197"/>
            <a:ext cx="8915399" cy="1748706"/>
          </a:xfrm>
        </p:spPr>
        <p:txBody>
          <a:bodyPr>
            <a:normAutofit/>
          </a:bodyPr>
          <a:lstStyle/>
          <a:p>
            <a:r>
              <a:rPr lang="sk-SK" sz="4400" b="1" dirty="0" smtClean="0"/>
              <a:t>Lepšie verejné politiky pre MRK </a:t>
            </a:r>
            <a:br>
              <a:rPr lang="sk-SK" sz="4400" b="1" dirty="0" smtClean="0"/>
            </a:br>
            <a:r>
              <a:rPr lang="sk-SK" sz="3200" b="1" dirty="0" smtClean="0"/>
              <a:t>Skvalitňovanie sociálnych služieb pre MRK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061397"/>
            <a:ext cx="8915399" cy="1300766"/>
          </a:xfrm>
        </p:spPr>
        <p:txBody>
          <a:bodyPr>
            <a:normAutofit fontScale="32500" lnSpcReduction="20000"/>
          </a:bodyPr>
          <a:lstStyle/>
          <a:p>
            <a:r>
              <a:rPr lang="sk-SK" sz="11200" b="1" dirty="0" smtClean="0"/>
              <a:t>Človek v ohrození, </a:t>
            </a:r>
            <a:r>
              <a:rPr lang="sk-SK" sz="11200" b="1" dirty="0" err="1" smtClean="0"/>
              <a:t>n.o</a:t>
            </a:r>
            <a:r>
              <a:rPr lang="sk-SK" sz="11200" b="1" dirty="0" smtClean="0"/>
              <a:t>.</a:t>
            </a:r>
          </a:p>
          <a:p>
            <a:endParaRPr lang="sk-SK" sz="3200" b="1" dirty="0" smtClean="0"/>
          </a:p>
          <a:p>
            <a:endParaRPr lang="sk-SK" sz="3200" b="1" dirty="0"/>
          </a:p>
          <a:p>
            <a:r>
              <a:rPr lang="sk-SK" sz="3200" b="1" dirty="0" smtClean="0"/>
              <a:t>Tento projekt je podporený z Európskeho sociálneho fondu.</a:t>
            </a:r>
            <a:endParaRPr lang="sk-SK" sz="3200" b="1" dirty="0"/>
          </a:p>
        </p:txBody>
      </p:sp>
      <p:pic>
        <p:nvPicPr>
          <p:cNvPr id="5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408349" y="951585"/>
            <a:ext cx="8860665" cy="179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Metodiky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410789"/>
            <a:ext cx="8915400" cy="4500433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Práca s nepočujúcimi deťmi z prostredia marginalizovaných rómskych komunít</a:t>
            </a:r>
          </a:p>
          <a:p>
            <a:endParaRPr lang="sk-SK" sz="2400" b="1" dirty="0"/>
          </a:p>
          <a:p>
            <a:r>
              <a:rPr lang="sk-SK" sz="2400" b="1" dirty="0" smtClean="0"/>
              <a:t>Metodická príručka pre prácu s (rómskymi) ženami</a:t>
            </a:r>
          </a:p>
          <a:p>
            <a:endParaRPr lang="sk-SK" sz="2400" b="1" dirty="0"/>
          </a:p>
          <a:p>
            <a:r>
              <a:rPr lang="sk-SK" sz="2400" b="1" dirty="0" smtClean="0"/>
              <a:t>Metodika </a:t>
            </a:r>
            <a:r>
              <a:rPr lang="sk-SK" sz="2400" b="1" dirty="0" err="1" smtClean="0"/>
              <a:t>sociálno</a:t>
            </a:r>
            <a:r>
              <a:rPr lang="sk-SK" sz="2400" b="1" dirty="0" smtClean="0"/>
              <a:t> právneho poradenstva v komunitnom centre</a:t>
            </a:r>
          </a:p>
          <a:p>
            <a:endParaRPr lang="sk-SK" sz="2400" b="1" dirty="0"/>
          </a:p>
          <a:p>
            <a:r>
              <a:rPr lang="sk-SK" sz="2400" b="1" dirty="0" smtClean="0"/>
              <a:t>Doučovanie detí mladšieho školského veku v komunitných centrách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9102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3078050"/>
            <a:ext cx="8911687" cy="318108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700" b="1" dirty="0" smtClean="0"/>
              <a:t>Ďakujem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200" b="1" dirty="0" smtClean="0">
                <a:hlinkClick r:id="rId2"/>
              </a:rPr>
              <a:t>peter.adam@clovekvohrozeni.sk</a:t>
            </a: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1300" b="1" dirty="0"/>
              <a:t>Tento projekt </a:t>
            </a:r>
            <a:r>
              <a:rPr lang="sk-SK" sz="1300" b="1" dirty="0" smtClean="0"/>
              <a:t>je </a:t>
            </a:r>
            <a:r>
              <a:rPr lang="sk-SK" sz="1300" b="1" dirty="0"/>
              <a:t>podporený z </a:t>
            </a:r>
            <a:r>
              <a:rPr lang="sk-SK" sz="1300" b="1" dirty="0" smtClean="0"/>
              <a:t>Európskeho </a:t>
            </a:r>
            <a:r>
              <a:rPr lang="sk-SK" sz="1300" b="1" dirty="0"/>
              <a:t>sociálneho fondu.</a:t>
            </a:r>
            <a:r>
              <a:rPr lang="sk-SK" sz="3200" b="1" dirty="0"/>
              <a:t/>
            </a:r>
            <a:br>
              <a:rPr lang="sk-SK" sz="3200" b="1" dirty="0"/>
            </a:br>
            <a:endParaRPr lang="sk-SK" sz="3200" b="1" dirty="0"/>
          </a:p>
        </p:txBody>
      </p:sp>
      <p:pic>
        <p:nvPicPr>
          <p:cNvPr id="4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408349" y="951585"/>
            <a:ext cx="8860665" cy="179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1303" y="423813"/>
            <a:ext cx="8911687" cy="1280890"/>
          </a:xfrm>
        </p:spPr>
        <p:txBody>
          <a:bodyPr/>
          <a:lstStyle/>
          <a:p>
            <a:r>
              <a:rPr lang="sk-SK" b="1" dirty="0" smtClean="0"/>
              <a:t>Programy sociálnej integrácie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606630" y="1558834"/>
            <a:ext cx="8915400" cy="4395931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dirty="0" smtClean="0"/>
              <a:t>Pokračovanie aktivít predchodcu Človek v </a:t>
            </a:r>
            <a:r>
              <a:rPr lang="sk-SK" sz="2400" dirty="0" err="1" smtClean="0"/>
              <a:t>tísni</a:t>
            </a:r>
            <a:endParaRPr lang="sk-SK" sz="2400" dirty="0" smtClean="0"/>
          </a:p>
          <a:p>
            <a:r>
              <a:rPr lang="sk-SK" sz="2400" dirty="0" smtClean="0"/>
              <a:t>5 Komunitných centier (Kojatice, Roškovce, Petrovany, Plavecký štvrtok a Sveržov)</a:t>
            </a:r>
          </a:p>
          <a:p>
            <a:r>
              <a:rPr lang="sk-SK" sz="2400" dirty="0" smtClean="0"/>
              <a:t>Kancelária pracovného poradenstva v Spišskom podhradí</a:t>
            </a:r>
          </a:p>
          <a:p>
            <a:r>
              <a:rPr lang="sk-SK" sz="2400" dirty="0" smtClean="0"/>
              <a:t>Vznik Projektu </a:t>
            </a:r>
            <a:r>
              <a:rPr lang="sk-SK" sz="2400" dirty="0" err="1" smtClean="0"/>
              <a:t>DOM.ov</a:t>
            </a:r>
            <a:endParaRPr lang="sk-SK" sz="2400" dirty="0" smtClean="0"/>
          </a:p>
          <a:p>
            <a:r>
              <a:rPr lang="sk-SK" sz="2400" dirty="0" smtClean="0"/>
              <a:t>Vznik Agentúry práce Banskobystrického samosprávneho kraja </a:t>
            </a:r>
          </a:p>
        </p:txBody>
      </p:sp>
    </p:spTree>
    <p:extLst>
      <p:ext uri="{BB962C8B-B14F-4D97-AF65-F5344CB8AC3E}">
        <p14:creationId xmlns:p14="http://schemas.microsoft.com/office/powerpoint/2010/main" val="24892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9050" y="-104502"/>
            <a:ext cx="8911687" cy="594795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3100" b="1" dirty="0" smtClean="0"/>
              <a:t>Aktivity projektu:</a:t>
            </a:r>
            <a:br>
              <a:rPr lang="sk-SK" sz="3100" b="1" dirty="0" smtClean="0"/>
            </a:b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sz="3100" dirty="0" smtClean="0"/>
              <a:t>- vznik partnerstva </a:t>
            </a:r>
            <a:r>
              <a:rPr lang="sk-SK" sz="3100" dirty="0"/>
              <a:t>prevádzkovateľov  Komunitných centier na území </a:t>
            </a:r>
            <a:r>
              <a:rPr lang="sk-SK" sz="3100" dirty="0" smtClean="0"/>
              <a:t>PSK</a:t>
            </a:r>
            <a:br>
              <a:rPr lang="sk-SK" sz="3100" dirty="0" smtClean="0"/>
            </a:br>
            <a:r>
              <a:rPr lang="sk-SK" sz="3100" dirty="0" smtClean="0"/>
              <a:t>- tvorba analýz metodických pokynov a usmernení</a:t>
            </a:r>
            <a:br>
              <a:rPr lang="sk-SK" sz="3100" dirty="0" smtClean="0"/>
            </a:br>
            <a:r>
              <a:rPr lang="sk-SK" sz="3100" dirty="0" smtClean="0"/>
              <a:t>- tvorba návrhov na opatrenia a legislatívne zmeny</a:t>
            </a:r>
            <a:br>
              <a:rPr lang="sk-SK" sz="3100" dirty="0" smtClean="0"/>
            </a:br>
            <a:r>
              <a:rPr lang="sk-SK" sz="3100" dirty="0" smtClean="0"/>
              <a:t>- tvorba štúdie fungovania národných projektov na podporu činnosti </a:t>
            </a:r>
            <a:r>
              <a:rPr lang="sk-SK" sz="3100" dirty="0"/>
              <a:t>k</a:t>
            </a:r>
            <a:r>
              <a:rPr lang="sk-SK" sz="3100" dirty="0" smtClean="0"/>
              <a:t>omunitných centier</a:t>
            </a:r>
            <a:br>
              <a:rPr lang="sk-SK" sz="3100" dirty="0" smtClean="0"/>
            </a:br>
            <a:r>
              <a:rPr lang="sk-SK" sz="3100" dirty="0" smtClean="0"/>
              <a:t>- vzdelávanie a metodická podpora sociálnych pracovníkov</a:t>
            </a:r>
            <a:br>
              <a:rPr lang="sk-SK" sz="3100" dirty="0" smtClean="0"/>
            </a:br>
            <a:r>
              <a:rPr lang="sk-SK" sz="3100" dirty="0"/>
              <a:t/>
            </a:r>
            <a:br>
              <a:rPr lang="sk-SK" sz="3100" dirty="0"/>
            </a:br>
            <a:r>
              <a:rPr lang="sk-SK" sz="3100" dirty="0" smtClean="0"/>
              <a:t/>
            </a:r>
            <a:br>
              <a:rPr lang="sk-SK" sz="3100" dirty="0" smtClean="0"/>
            </a:br>
            <a:endParaRPr lang="sk-SK" sz="3100" dirty="0"/>
          </a:p>
        </p:txBody>
      </p:sp>
    </p:spTree>
    <p:extLst>
      <p:ext uri="{BB962C8B-B14F-4D97-AF65-F5344CB8AC3E}">
        <p14:creationId xmlns:p14="http://schemas.microsoft.com/office/powerpoint/2010/main" val="14615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Výstupy projektu: </a:t>
            </a:r>
            <a:br>
              <a:rPr lang="sk-SK" b="1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200" b="1" dirty="0" smtClean="0"/>
              <a:t>1 </a:t>
            </a:r>
            <a:r>
              <a:rPr lang="sk-SK" sz="2200" b="1" dirty="0" err="1"/>
              <a:t>multisektorové</a:t>
            </a:r>
            <a:r>
              <a:rPr lang="sk-SK" sz="2200" b="1" dirty="0"/>
              <a:t> partnerstvo subjektov </a:t>
            </a:r>
            <a:r>
              <a:rPr lang="sk-SK" sz="2200" dirty="0"/>
              <a:t>prevádzkujúcich KC </a:t>
            </a:r>
            <a:r>
              <a:rPr lang="sk-SK" sz="2200" dirty="0" smtClean="0"/>
              <a:t>na </a:t>
            </a:r>
            <a:r>
              <a:rPr lang="sk-SK" sz="2200" dirty="0"/>
              <a:t>území </a:t>
            </a:r>
            <a:r>
              <a:rPr lang="sk-SK" sz="2200" dirty="0" smtClean="0"/>
              <a:t>POSK</a:t>
            </a:r>
            <a:br>
              <a:rPr lang="sk-SK" sz="2200" dirty="0" smtClean="0"/>
            </a:br>
            <a:r>
              <a:rPr lang="sk-SK" sz="2200" b="1" dirty="0" smtClean="0"/>
              <a:t>2 </a:t>
            </a:r>
            <a:r>
              <a:rPr lang="sk-SK" sz="2200" b="1" dirty="0"/>
              <a:t>semináre pre odbornú verejnosť </a:t>
            </a:r>
            <a:r>
              <a:rPr lang="sk-SK" sz="2200" dirty="0"/>
              <a:t>prezentujúce zámer a výsledky projektu na území POSK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b="1" dirty="0" smtClean="0"/>
              <a:t>8</a:t>
            </a:r>
            <a:r>
              <a:rPr lang="sk-SK" sz="2200" b="1" dirty="0"/>
              <a:t> návrhov</a:t>
            </a:r>
            <a:r>
              <a:rPr lang="sk-SK" sz="2200" dirty="0"/>
              <a:t> na opatrenia zameraných  na zefektívnenie VS</a:t>
            </a:r>
            <a:br>
              <a:rPr lang="sk-SK" sz="2200" dirty="0"/>
            </a:br>
            <a:r>
              <a:rPr lang="sk-SK" sz="2200" b="1" dirty="0"/>
              <a:t>3 návrhy</a:t>
            </a:r>
            <a:r>
              <a:rPr lang="sk-SK" sz="2200" dirty="0"/>
              <a:t> na legislatívne zmeny za účelom zefektívnenia VS</a:t>
            </a:r>
            <a:br>
              <a:rPr lang="sk-SK" sz="2200" dirty="0"/>
            </a:br>
            <a:r>
              <a:rPr lang="sk-SK" sz="2200" b="1" dirty="0"/>
              <a:t>2 analýzy </a:t>
            </a:r>
            <a:r>
              <a:rPr lang="sk-SK" sz="2200" dirty="0"/>
              <a:t>legislatívnych noriem, metodických pokynov a usmernení</a:t>
            </a:r>
            <a:br>
              <a:rPr lang="sk-SK" sz="2200" dirty="0"/>
            </a:br>
            <a:r>
              <a:rPr lang="sk-SK" sz="2200" b="1" dirty="0"/>
              <a:t>1 štúdia</a:t>
            </a:r>
            <a:r>
              <a:rPr lang="sk-SK" sz="2200" dirty="0"/>
              <a:t> fungovania národných projektov na podporu činnosti KC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b="1" dirty="0" smtClean="0"/>
              <a:t>4 </a:t>
            </a:r>
            <a:r>
              <a:rPr lang="sk-SK" sz="2200" b="1" dirty="0"/>
              <a:t>školenia</a:t>
            </a:r>
            <a:r>
              <a:rPr lang="sk-SK" sz="2200" dirty="0"/>
              <a:t> pre pracovníkov KC na témy podľa ich výberu podľa spracovaných metodík ČVO (20 účastníkov na každom školení)</a:t>
            </a:r>
            <a:br>
              <a:rPr lang="sk-SK" sz="2200" dirty="0"/>
            </a:br>
            <a:r>
              <a:rPr lang="sk-SK" sz="2200" b="1" dirty="0"/>
              <a:t>4 metodiky</a:t>
            </a:r>
            <a:r>
              <a:rPr lang="sk-SK" sz="2200" dirty="0"/>
              <a:t> vybraných sociálnych služieb pre KC</a:t>
            </a:r>
            <a:br>
              <a:rPr lang="sk-SK" sz="2200" dirty="0"/>
            </a:br>
            <a:r>
              <a:rPr lang="sk-SK" sz="2200" dirty="0"/>
              <a:t> </a:t>
            </a:r>
            <a:br>
              <a:rPr lang="sk-SK" sz="2200" dirty="0"/>
            </a:b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1349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6085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Analýzy: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Analýza </a:t>
            </a:r>
            <a:r>
              <a:rPr lang="sk-SK" dirty="0"/>
              <a:t>legislatívy sociálnych služieb podporujúcej marginalizované rómske komunity </a:t>
            </a:r>
            <a:r>
              <a:rPr lang="sk-SK" sz="1800" dirty="0" smtClean="0"/>
              <a:t>(KC </a:t>
            </a:r>
            <a:r>
              <a:rPr lang="sk-SK" sz="1800" dirty="0"/>
              <a:t>sa stále často vníma ako „sociálna služba pre Rómov“, samospráva nemá explicitne zakotvenú povinnosť zakladať, zriaďovať, kontrolovať a spolu/financovať </a:t>
            </a:r>
            <a:r>
              <a:rPr lang="sk-SK" sz="1800" dirty="0" smtClean="0"/>
              <a:t>KC )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>Analýza metodických pokynov a usmernení v oblasti sociálnych služieb podporujúcich marginalizované rómske komunity</a:t>
            </a:r>
            <a:br>
              <a:rPr lang="sk-SK" dirty="0"/>
            </a:br>
            <a:r>
              <a:rPr lang="sk-SK" sz="1800" dirty="0"/>
              <a:t>a) metodika ako nástroj podpory pre štart organizácie KC, nastavenie jej režimu a </a:t>
            </a:r>
            <a:r>
              <a:rPr lang="sk-SK" sz="1800" dirty="0" smtClean="0"/>
              <a:t>pravidiel </a:t>
            </a:r>
            <a:br>
              <a:rPr lang="sk-SK" sz="1800" dirty="0" smtClean="0"/>
            </a:br>
            <a:r>
              <a:rPr lang="sk-SK" sz="1800" dirty="0" smtClean="0"/>
              <a:t>b</a:t>
            </a:r>
            <a:r>
              <a:rPr lang="sk-SK" sz="1800" dirty="0"/>
              <a:t>) metodika ako nástroj prevencie pochybenia v odbornej </a:t>
            </a:r>
            <a:r>
              <a:rPr lang="sk-SK" sz="1800" dirty="0" smtClean="0"/>
              <a:t>práci </a:t>
            </a:r>
            <a:br>
              <a:rPr lang="sk-SK" sz="1800" dirty="0" smtClean="0"/>
            </a:br>
            <a:r>
              <a:rPr lang="sk-SK" sz="1800" dirty="0" smtClean="0"/>
              <a:t>c</a:t>
            </a:r>
            <a:r>
              <a:rPr lang="sk-SK" sz="1800" dirty="0"/>
              <a:t>) metodika ako nástroj podpory v rámci prípadovej práce </a:t>
            </a: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sz="1800" dirty="0"/>
              <a:t/>
            </a:r>
            <a:br>
              <a:rPr lang="sk-SK" sz="1800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42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195981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Štúdia fungovania národných projektov na podporu činnosti komunitných centier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700" dirty="0" smtClean="0">
                <a:latin typeface="+mn-lt"/>
              </a:rPr>
              <a:t>-</a:t>
            </a:r>
            <a:r>
              <a:rPr lang="sk-SK" dirty="0" smtClean="0">
                <a:latin typeface="+mn-lt"/>
              </a:rPr>
              <a:t> </a:t>
            </a:r>
            <a:r>
              <a:rPr lang="sk-SK" sz="2700" dirty="0" smtClean="0">
                <a:latin typeface="+mn-lt"/>
              </a:rPr>
              <a:t>dotazníky pre všetky KC z IA MPSVR a USVRK</a:t>
            </a:r>
            <a:br>
              <a:rPr lang="sk-SK" sz="2700" dirty="0" smtClean="0">
                <a:latin typeface="+mn-lt"/>
              </a:rPr>
            </a:br>
            <a:r>
              <a:rPr lang="sk-SK" sz="2700" dirty="0" smtClean="0">
                <a:latin typeface="+mn-lt"/>
              </a:rPr>
              <a:t>- 65 odpovedí</a:t>
            </a:r>
            <a:br>
              <a:rPr lang="sk-SK" sz="2700" dirty="0" smtClean="0">
                <a:latin typeface="+mn-lt"/>
              </a:rPr>
            </a:br>
            <a:r>
              <a:rPr lang="sk-SK" sz="2700" b="1" dirty="0" smtClean="0">
                <a:latin typeface="+mn-lt"/>
              </a:rPr>
              <a:t>Výsledky</a:t>
            </a:r>
            <a:r>
              <a:rPr lang="sk-SK" sz="2700" b="1" dirty="0">
                <a:latin typeface="+mn-lt"/>
              </a:rPr>
              <a:t>: </a:t>
            </a:r>
            <a:br>
              <a:rPr lang="sk-SK" sz="2700" b="1" dirty="0">
                <a:latin typeface="+mn-lt"/>
              </a:rPr>
            </a:br>
            <a:r>
              <a:rPr lang="sk-SK" sz="2700" b="1" dirty="0" smtClean="0">
                <a:latin typeface="+mn-lt"/>
              </a:rPr>
              <a:t/>
            </a:r>
            <a:br>
              <a:rPr lang="sk-SK" sz="2700" b="1" dirty="0" smtClean="0">
                <a:latin typeface="+mn-lt"/>
              </a:rPr>
            </a:br>
            <a:r>
              <a:rPr lang="sk-SK" sz="3100" b="1" dirty="0" smtClean="0">
                <a:latin typeface="+mn-lt"/>
              </a:rPr>
              <a:t>Oblasť </a:t>
            </a:r>
            <a:r>
              <a:rPr lang="sk-SK" sz="3100" b="1" dirty="0">
                <a:latin typeface="+mn-lt"/>
              </a:rPr>
              <a:t>spolupráce a komunikácie s </a:t>
            </a:r>
            <a:r>
              <a:rPr lang="sk-SK" sz="3100" b="1" dirty="0" err="1">
                <a:latin typeface="+mn-lt"/>
              </a:rPr>
              <a:t>implementátorom</a:t>
            </a:r>
            <a:r>
              <a:rPr lang="sk-SK" sz="3100" b="1" dirty="0">
                <a:latin typeface="+mn-lt"/>
              </a:rPr>
              <a:t> NP</a:t>
            </a: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1800" b="1" dirty="0" smtClean="0">
                <a:latin typeface="+mn-lt"/>
              </a:rPr>
              <a:t>- štandardizovať postupy a kompetencie zo strany regionálnych koordinátorov</a:t>
            </a:r>
            <a:br>
              <a:rPr lang="sk-SK" sz="1800" b="1" dirty="0" smtClean="0">
                <a:latin typeface="+mn-lt"/>
              </a:rPr>
            </a:br>
            <a:r>
              <a:rPr lang="sk-SK" sz="1800" b="1" dirty="0" smtClean="0">
                <a:latin typeface="+mn-lt"/>
              </a:rPr>
              <a:t>- zo strany </a:t>
            </a:r>
            <a:r>
              <a:rPr lang="sk-SK" sz="1800" b="1" dirty="0" err="1" smtClean="0">
                <a:latin typeface="+mn-lt"/>
              </a:rPr>
              <a:t>implementátorov</a:t>
            </a:r>
            <a:r>
              <a:rPr lang="sk-SK" sz="1800" b="1" dirty="0" smtClean="0">
                <a:latin typeface="+mn-lt"/>
              </a:rPr>
              <a:t> NP zefektívniť komunikáciu, podávať informácie včas a presne</a:t>
            </a:r>
            <a:br>
              <a:rPr lang="sk-SK" sz="1800" b="1" dirty="0" smtClean="0">
                <a:latin typeface="+mn-lt"/>
              </a:rPr>
            </a:br>
            <a:r>
              <a:rPr lang="sk-SK" sz="1800" b="1" dirty="0" smtClean="0">
                <a:latin typeface="+mn-lt"/>
              </a:rPr>
              <a:t>- eliminovať nadmerné administratívne zaťaženie</a:t>
            </a:r>
            <a:r>
              <a:rPr lang="sk-SK" sz="1800" b="1" dirty="0">
                <a:latin typeface="+mn-lt"/>
              </a:rPr>
              <a:t/>
            </a:r>
            <a:br>
              <a:rPr lang="sk-SK" sz="1800" b="1" dirty="0">
                <a:latin typeface="+mn-lt"/>
              </a:rPr>
            </a:br>
            <a:r>
              <a:rPr lang="sk-SK" sz="1800" b="1" dirty="0" smtClean="0">
                <a:latin typeface="+mn-lt"/>
              </a:rPr>
              <a:t>- zo </a:t>
            </a:r>
            <a:r>
              <a:rPr lang="sk-SK" sz="1800" b="1" dirty="0">
                <a:latin typeface="+mn-lt"/>
              </a:rPr>
              <a:t>strany IA MPSVR a ÚSVRK reflektovať, vyhodnocovať a zapracovávať návrhy, postrehy a pripomienky prevádzkovateľov a zamestnancov KC </a:t>
            </a:r>
            <a:r>
              <a:rPr lang="sk-SK" sz="1800" b="1" dirty="0" smtClean="0"/>
              <a:t/>
            </a:r>
            <a:br>
              <a:rPr lang="sk-SK" sz="1800" b="1" dirty="0" smtClean="0"/>
            </a:br>
            <a:r>
              <a:rPr lang="sk-SK" sz="1800" b="1" dirty="0" smtClean="0"/>
              <a:t/>
            </a:r>
            <a:br>
              <a:rPr lang="sk-SK" sz="1800" b="1" dirty="0" smtClean="0"/>
            </a:b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46913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100" b="1" dirty="0" smtClean="0"/>
              <a:t>Oblasť administratívy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1800" b="1" dirty="0"/>
              <a:t/>
            </a:r>
            <a:br>
              <a:rPr lang="sk-SK" sz="1800" b="1" dirty="0"/>
            </a:br>
            <a:r>
              <a:rPr lang="sk-SK" sz="1800" b="1" dirty="0" smtClean="0"/>
              <a:t>- nahradenie </a:t>
            </a:r>
            <a:r>
              <a:rPr lang="sk-SK" sz="1800" b="1" dirty="0"/>
              <a:t>písomnej administratívy výlučne elektronickou administratívou </a:t>
            </a:r>
            <a:br>
              <a:rPr lang="sk-SK" sz="1800" b="1" dirty="0"/>
            </a:br>
            <a:r>
              <a:rPr lang="sk-SK" sz="1800" b="1" dirty="0" smtClean="0"/>
              <a:t>- zrušenie </a:t>
            </a:r>
            <a:r>
              <a:rPr lang="sk-SK" sz="1800" b="1" dirty="0"/>
              <a:t>limitu počtu osôb na komunitných aktivitách, prípadne by číslo malo zodpovedať veľkosti komunity</a:t>
            </a:r>
            <a:br>
              <a:rPr lang="sk-SK" sz="1800" b="1" dirty="0"/>
            </a:br>
            <a:r>
              <a:rPr lang="sk-SK" sz="1800" b="1" dirty="0" smtClean="0"/>
              <a:t>- nepodmieňovať </a:t>
            </a:r>
            <a:r>
              <a:rPr lang="sk-SK" sz="1800" b="1" dirty="0"/>
              <a:t>preplatenie transferu účasťou určitého počtu klientov na komunitných aktivitách</a:t>
            </a:r>
            <a:br>
              <a:rPr lang="sk-SK" sz="1800" b="1" dirty="0"/>
            </a:br>
            <a:r>
              <a:rPr lang="sk-SK" sz="1800" b="1" dirty="0" smtClean="0"/>
              <a:t>- v </a:t>
            </a:r>
            <a:r>
              <a:rPr lang="sk-SK" sz="1800" b="1" dirty="0"/>
              <a:t>prípade oboch </a:t>
            </a:r>
            <a:r>
              <a:rPr lang="sk-SK" sz="1800" b="1" dirty="0" err="1"/>
              <a:t>implementátorov</a:t>
            </a:r>
            <a:r>
              <a:rPr lang="sk-SK" sz="1800" b="1" dirty="0"/>
              <a:t> zvoliť možnosť dokazovania skupinových alebo komunitných aktivít fotografiou, alebo prezenčnou listinou, nie obomi </a:t>
            </a:r>
            <a:r>
              <a:rPr lang="sk-SK" sz="1800" b="1" dirty="0" smtClean="0"/>
              <a:t>formami</a:t>
            </a:r>
            <a:br>
              <a:rPr lang="sk-SK" sz="1800" b="1" dirty="0" smtClean="0"/>
            </a:br>
            <a:r>
              <a:rPr lang="sk-SK" sz="1800" b="1" dirty="0"/>
              <a:t/>
            </a:r>
            <a:br>
              <a:rPr lang="sk-SK" sz="1800" b="1" dirty="0"/>
            </a:br>
            <a:r>
              <a:rPr lang="sk-SK" sz="3100" b="1" dirty="0"/>
              <a:t>Oblasť financií</a:t>
            </a:r>
            <a:r>
              <a:rPr lang="sk-SK" sz="1800" b="1" dirty="0"/>
              <a:t/>
            </a:r>
            <a:br>
              <a:rPr lang="sk-SK" sz="1800" b="1" dirty="0"/>
            </a:br>
            <a:r>
              <a:rPr lang="sk-SK" sz="1800" b="1" dirty="0" smtClean="0"/>
              <a:t>- zvýšiť </a:t>
            </a:r>
            <a:r>
              <a:rPr lang="sk-SK" sz="1800" b="1" dirty="0"/>
              <a:t>transfer na prácu s cieľovou skupinou</a:t>
            </a:r>
            <a:br>
              <a:rPr lang="sk-SK" sz="1800" b="1" dirty="0"/>
            </a:br>
            <a:r>
              <a:rPr lang="sk-SK" sz="1800" b="1" dirty="0" smtClean="0"/>
              <a:t>- zvýšiť </a:t>
            </a:r>
            <a:r>
              <a:rPr lang="sk-SK" sz="1800" b="1" dirty="0"/>
              <a:t>transfer na prácu s cieľovou skupinou o príspevok na hygienu a dezinfekciu</a:t>
            </a:r>
            <a:br>
              <a:rPr lang="sk-SK" sz="1800" b="1" dirty="0"/>
            </a:br>
            <a:r>
              <a:rPr lang="sk-SK" sz="1800" b="1" dirty="0" smtClean="0"/>
              <a:t>- zabezpečiť </a:t>
            </a:r>
            <a:r>
              <a:rPr lang="sk-SK" sz="1800" b="1" dirty="0"/>
              <a:t>flexibilitu v použití finančných prostriedkov (v prípade transferu na prácu s cieľovou skupinou a ostatných nákladov v prípade transferu na výkon KC)</a:t>
            </a:r>
            <a:br>
              <a:rPr lang="sk-SK" sz="1800" b="1" dirty="0"/>
            </a:br>
            <a:r>
              <a:rPr lang="sk-SK" sz="1800" b="1" dirty="0" smtClean="0"/>
              <a:t>- zvýšenie </a:t>
            </a:r>
            <a:r>
              <a:rPr lang="sk-SK" sz="1800" b="1" dirty="0"/>
              <a:t>miezd zamestnancov KC</a:t>
            </a:r>
            <a:br>
              <a:rPr lang="sk-SK" sz="1800" b="1" dirty="0"/>
            </a:br>
            <a:r>
              <a:rPr lang="sk-SK" sz="1800" b="1" dirty="0" smtClean="0"/>
              <a:t>- motivačné </a:t>
            </a:r>
            <a:r>
              <a:rPr lang="sk-SK" sz="1800" b="1" dirty="0"/>
              <a:t>ohodnotenia zamestnancov </a:t>
            </a:r>
            <a:r>
              <a:rPr lang="sk-SK" sz="1800" b="1" dirty="0" smtClean="0"/>
              <a:t>KC</a:t>
            </a:r>
            <a:r>
              <a:rPr lang="sk-SK" sz="1800" b="1" dirty="0"/>
              <a:t/>
            </a:r>
            <a:br>
              <a:rPr lang="sk-SK" sz="1800" b="1" dirty="0"/>
            </a:br>
            <a:r>
              <a:rPr lang="sk-SK" sz="1800" b="1" dirty="0" smtClean="0"/>
              <a:t>- zaviesť </a:t>
            </a:r>
            <a:r>
              <a:rPr lang="sk-SK" sz="1800" b="1" dirty="0"/>
              <a:t>príspevok na prevádzku KC (energie, nájom alebo telefóny)</a:t>
            </a:r>
            <a:br>
              <a:rPr lang="sk-SK" sz="1800" b="1" dirty="0"/>
            </a:br>
            <a:r>
              <a:rPr lang="sk-SK" sz="1800" b="1" dirty="0" smtClean="0"/>
              <a:t/>
            </a:r>
            <a:br>
              <a:rPr lang="sk-SK" sz="1800" b="1" dirty="0" smtClean="0"/>
            </a:br>
            <a:endParaRPr lang="sk-SK" sz="1800" b="1" dirty="0"/>
          </a:p>
        </p:txBody>
      </p:sp>
    </p:spTree>
    <p:extLst>
      <p:ext uri="{BB962C8B-B14F-4D97-AF65-F5344CB8AC3E}">
        <p14:creationId xmlns:p14="http://schemas.microsoft.com/office/powerpoint/2010/main" val="274451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Legislatívne návrhy: </a:t>
            </a:r>
            <a:r>
              <a:rPr lang="sk-SK" b="1" dirty="0"/>
              <a:t>Z</a:t>
            </a:r>
            <a:r>
              <a:rPr lang="sk-SK" b="1" dirty="0" smtClean="0"/>
              <a:t>ákon 448/2008 </a:t>
            </a:r>
            <a:r>
              <a:rPr lang="sk-SK" b="1" dirty="0" err="1" smtClean="0"/>
              <a:t>Z.z</a:t>
            </a:r>
            <a:r>
              <a:rPr lang="sk-SK" b="1" dirty="0" smtClean="0"/>
              <a:t>. o sociálnych službách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Úprava činností Komunitného centra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Rozšírenie cieľových skupín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- Presun Komunitného centra mimo hlavy   krízovej intervencie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- Financovanie sociálnej služby KC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6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Opatrenia</a:t>
            </a: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689463"/>
            <a:ext cx="8915400" cy="4221759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zabezpečiť </a:t>
            </a:r>
            <a:r>
              <a:rPr lang="sk-SK" dirty="0"/>
              <a:t>systémové riešenia zo strany štátu – podporiť výstavbu nájomných bytov a nájomných bytov s regulovaným nájomným</a:t>
            </a:r>
          </a:p>
          <a:p>
            <a:r>
              <a:rPr lang="sk-SK" dirty="0" smtClean="0"/>
              <a:t> </a:t>
            </a:r>
            <a:r>
              <a:rPr lang="sk-SK" dirty="0"/>
              <a:t>v prípade niektorých cieľových skupín kombinovať nájomné a sociálne bývanie s asistenčnou </a:t>
            </a:r>
            <a:r>
              <a:rPr lang="sk-SK" dirty="0" smtClean="0"/>
              <a:t>službou</a:t>
            </a:r>
          </a:p>
          <a:p>
            <a:r>
              <a:rPr lang="sk-SK" dirty="0" smtClean="0"/>
              <a:t>Jednorazový príspevok na bývanie</a:t>
            </a:r>
          </a:p>
          <a:p>
            <a:r>
              <a:rPr lang="sk-SK" dirty="0" smtClean="0"/>
              <a:t>Implementácia projektov pod Ministerstvo práce, sociálnych vecí a rodiny</a:t>
            </a:r>
          </a:p>
          <a:p>
            <a:r>
              <a:rPr lang="sk-SK" dirty="0" smtClean="0"/>
              <a:t>Centrálny portál prijímateľov sociálnych služieb</a:t>
            </a:r>
          </a:p>
          <a:p>
            <a:r>
              <a:rPr lang="sk-SK" dirty="0" smtClean="0"/>
              <a:t>Zjednotiť posudzovanie na jednu inštitúciu (VUC, </a:t>
            </a:r>
            <a:r>
              <a:rPr lang="sk-SK" dirty="0" err="1" smtClean="0"/>
              <a:t>UPSVaR</a:t>
            </a:r>
            <a:r>
              <a:rPr lang="sk-SK" dirty="0" smtClean="0"/>
              <a:t>, Sociálna poisťovňa)</a:t>
            </a:r>
          </a:p>
          <a:p>
            <a:r>
              <a:rPr lang="sk-SK" dirty="0" smtClean="0"/>
              <a:t>Vytvoriť, rozpracovať, otestovať </a:t>
            </a:r>
            <a:r>
              <a:rPr lang="sk-SK" dirty="0"/>
              <a:t>a </a:t>
            </a:r>
            <a:r>
              <a:rPr lang="sk-SK" dirty="0" smtClean="0"/>
              <a:t>štandardizovať </a:t>
            </a:r>
            <a:r>
              <a:rPr lang="sk-SK" dirty="0"/>
              <a:t>kvalitatívne </a:t>
            </a:r>
            <a:r>
              <a:rPr lang="sk-SK" dirty="0" smtClean="0"/>
              <a:t>indikátory SS</a:t>
            </a:r>
          </a:p>
          <a:p>
            <a:r>
              <a:rPr lang="sk-SK" dirty="0" smtClean="0"/>
              <a:t> vtiahnuť štát a kraje do </a:t>
            </a:r>
            <a:r>
              <a:rPr lang="sk-SK" dirty="0" err="1" smtClean="0"/>
              <a:t>vysporiadavania</a:t>
            </a:r>
            <a:r>
              <a:rPr lang="sk-SK" dirty="0" smtClean="0"/>
              <a:t> pozemkov a podpora obcí pri procese vysporiadania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718412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1468</TotalTime>
  <Words>208</Words>
  <Application>Microsoft Office PowerPoint</Application>
  <PresentationFormat>Širokouhlá</PresentationFormat>
  <Paragraphs>36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Dym</vt:lpstr>
      <vt:lpstr>Lepšie verejné politiky pre MRK  Skvalitňovanie sociálnych služieb pre MRK</vt:lpstr>
      <vt:lpstr>Programy sociálnej integrácie</vt:lpstr>
      <vt:lpstr> Aktivity projektu:  - vznik partnerstva prevádzkovateľov  Komunitných centier na území PSK - tvorba analýz metodických pokynov a usmernení - tvorba návrhov na opatrenia a legislatívne zmeny - tvorba štúdie fungovania národných projektov na podporu činnosti komunitných centier - vzdelávanie a metodická podpora sociálnych pracovníkov   </vt:lpstr>
      <vt:lpstr>Výstupy projektu:   1 multisektorové partnerstvo subjektov prevádzkujúcich KC na území POSK 2 semináre pre odbornú verejnosť prezentujúce zámer a výsledky projektu na území POSK  8 návrhov na opatrenia zameraných  na zefektívnenie VS 3 návrhy na legislatívne zmeny za účelom zefektívnenia VS 2 analýzy legislatívnych noriem, metodických pokynov a usmernení 1 štúdia fungovania národných projektov na podporu činnosti KC  4 školenia pre pracovníkov KC na témy podľa ich výberu podľa spracovaných metodík ČVO (20 účastníkov na každom školení) 4 metodiky vybraných sociálnych služieb pre KC   </vt:lpstr>
      <vt:lpstr>Analýzy:  Analýza legislatívy sociálnych služieb podporujúcej marginalizované rómske komunity (KC sa stále často vníma ako „sociálna služba pre Rómov“, samospráva nemá explicitne zakotvenú povinnosť zakladať, zriaďovať, kontrolovať a spolu/financovať KC )  Analýza metodických pokynov a usmernení v oblasti sociálnych služieb podporujúcich marginalizované rómske komunity a) metodika ako nástroj podpory pre štart organizácie KC, nastavenie jej režimu a pravidiel  b) metodika ako nástroj prevencie pochybenia v odbornej práci  c) metodika ako nástroj podpory v rámci prípadovej práce     </vt:lpstr>
      <vt:lpstr>Štúdia fungovania národných projektov na podporu činnosti komunitných centier  - dotazníky pre všetky KC z IA MPSVR a USVRK - 65 odpovedí Výsledky:   Oblasť spolupráce a komunikácie s implementátorom NP - štandardizovať postupy a kompetencie zo strany regionálnych koordinátorov - zo strany implementátorov NP zefektívniť komunikáciu, podávať informácie včas a presne - eliminovať nadmerné administratívne zaťaženie - zo strany IA MPSVR a ÚSVRK reflektovať, vyhodnocovať a zapracovávať návrhy, postrehy a pripomienky prevádzkovateľov a zamestnancov KC   </vt:lpstr>
      <vt:lpstr>Oblasť administratívy  - nahradenie písomnej administratívy výlučne elektronickou administratívou  - zrušenie limitu počtu osôb na komunitných aktivitách, prípadne by číslo malo zodpovedať veľkosti komunity - nepodmieňovať preplatenie transferu účasťou určitého počtu klientov na komunitných aktivitách - v prípade oboch implementátorov zvoliť možnosť dokazovania skupinových alebo komunitných aktivít fotografiou, alebo prezenčnou listinou, nie obomi formami  Oblasť financií - zvýšiť transfer na prácu s cieľovou skupinou - zvýšiť transfer na prácu s cieľovou skupinou o príspevok na hygienu a dezinfekciu - zabezpečiť flexibilitu v použití finančných prostriedkov (v prípade transferu na prácu s cieľovou skupinou a ostatných nákladov v prípade transferu na výkon KC) - zvýšenie miezd zamestnancov KC - motivačné ohodnotenia zamestnancov KC - zaviesť príspevok na prevádzku KC (energie, nájom alebo telefóny)  </vt:lpstr>
      <vt:lpstr>Legislatívne návrhy: Zákon 448/2008 Z.z. o sociálnych službách    - Úprava činností Komunitného centra   - Rozšírenie cieľových skupín  - Presun Komunitného centra mimo hlavy   krízovej intervencie  - Financovanie sociálnej služby KC</vt:lpstr>
      <vt:lpstr>Opatrenia</vt:lpstr>
      <vt:lpstr>Metodiky</vt:lpstr>
      <vt:lpstr>Ďakujem   peter.adam@clovekvohrozeni.sk   Tento projekt je podporený z Európskeho sociálneho fondu.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marginalized Roma communities</dc:title>
  <dc:creator>Michaela Mudroňová</dc:creator>
  <cp:lastModifiedBy>Peter Adam</cp:lastModifiedBy>
  <cp:revision>42</cp:revision>
  <dcterms:created xsi:type="dcterms:W3CDTF">2020-09-08T12:32:54Z</dcterms:created>
  <dcterms:modified xsi:type="dcterms:W3CDTF">2020-10-21T16:25:00Z</dcterms:modified>
</cp:coreProperties>
</file>